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7" r:id="rId3"/>
    <p:sldId id="265" r:id="rId4"/>
    <p:sldId id="269" r:id="rId5"/>
    <p:sldId id="266" r:id="rId6"/>
    <p:sldId id="270" r:id="rId7"/>
    <p:sldId id="271" r:id="rId8"/>
    <p:sldId id="261" r:id="rId9"/>
    <p:sldId id="272" r:id="rId10"/>
    <p:sldId id="273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200"/>
    <a:srgbClr val="FF84C8"/>
    <a:srgbClr val="AA3067"/>
    <a:srgbClr val="AA6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03"/>
    <p:restoredTop sz="95846"/>
  </p:normalViewPr>
  <p:slideViewPr>
    <p:cSldViewPr snapToGrid="0">
      <p:cViewPr varScale="1">
        <p:scale>
          <a:sx n="55" d="100"/>
          <a:sy n="55" d="100"/>
        </p:scale>
        <p:origin x="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8E96E0E-BF61-E937-2859-0B0CC9B91CBF}"/>
              </a:ext>
            </a:extLst>
          </p:cNvPr>
          <p:cNvSpPr/>
          <p:nvPr/>
        </p:nvSpPr>
        <p:spPr>
          <a:xfrm>
            <a:off x="1414652" y="2841782"/>
            <a:ext cx="55503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</a:rPr>
              <a:t>SOFIA CORRANDI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0BFADB2-A706-B0D7-164C-0D12B5ABB000}"/>
              </a:ext>
            </a:extLst>
          </p:cNvPr>
          <p:cNvSpPr/>
          <p:nvPr/>
        </p:nvSpPr>
        <p:spPr>
          <a:xfrm>
            <a:off x="1414652" y="2135180"/>
            <a:ext cx="56947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MAMA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AA306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ERASMUS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F240966-D41D-5F14-9B55-55375F47EC4A}"/>
              </a:ext>
            </a:extLst>
          </p:cNvPr>
          <p:cNvSpPr/>
          <p:nvPr/>
        </p:nvSpPr>
        <p:spPr>
          <a:xfrm>
            <a:off x="1369313" y="4950372"/>
            <a:ext cx="5694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</a:rPr>
              <a:t>45o </a:t>
            </a:r>
            <a:r>
              <a:rPr lang="en-US" sz="2400" b="1" dirty="0" err="1">
                <a:ln/>
              </a:rPr>
              <a:t>Δ</a:t>
            </a:r>
            <a:r>
              <a:rPr lang="el-GR" sz="2400" b="1" dirty="0">
                <a:ln/>
              </a:rPr>
              <a:t>ΗΜΟΤΙΚΟ ΣΧΟΛΕΙΟ ΠΑΤΡΩΝ</a:t>
            </a:r>
            <a:endParaRPr lang="en-US" sz="2400" b="1" dirty="0">
              <a:ln/>
            </a:endParaRPr>
          </a:p>
        </p:txBody>
      </p:sp>
      <p:pic>
        <p:nvPicPr>
          <p:cNvPr id="10" name="Θέση περιεχομένου 4">
            <a:extLst>
              <a:ext uri="{FF2B5EF4-FFF2-40B4-BE49-F238E27FC236}">
                <a16:creationId xmlns:a16="http://schemas.microsoft.com/office/drawing/2014/main" id="{16FCA3FD-8A83-9B1E-0DDE-00FC5C016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91" t="1706"/>
          <a:stretch/>
        </p:blipFill>
        <p:spPr>
          <a:xfrm>
            <a:off x="7503210" y="1904103"/>
            <a:ext cx="2901553" cy="304979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A353D0-1154-99FB-7B4D-AFD18398D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04"/>
          <a:stretch/>
        </p:blipFill>
        <p:spPr>
          <a:xfrm>
            <a:off x="7823200" y="5665787"/>
            <a:ext cx="4254500" cy="963613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0D15E9B-E9C5-C27C-EA5E-C9ECBAC858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037" t="29964" r="4867"/>
          <a:stretch>
            <a:fillRect/>
          </a:stretch>
        </p:blipFill>
        <p:spPr>
          <a:xfrm>
            <a:off x="0" y="5587"/>
            <a:ext cx="1881553" cy="12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07B250-F8BC-B928-67AC-1C4B8DC3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C614320-0748-1954-ACF4-FFABC0085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41354"/>
            <a:ext cx="10829924" cy="4059184"/>
          </a:xfr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F6915E5-EDE1-0AB5-7EB5-E65510EB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9" y="4116921"/>
            <a:ext cx="3145763" cy="24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2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53EF424-21E0-3D53-3D0D-A1A4894D5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33160" y="-450533"/>
            <a:ext cx="6721848" cy="7759066"/>
          </a:xfrm>
        </p:spPr>
      </p:pic>
    </p:spTree>
    <p:extLst>
      <p:ext uri="{BB962C8B-B14F-4D97-AF65-F5344CB8AC3E}">
        <p14:creationId xmlns:p14="http://schemas.microsoft.com/office/powerpoint/2010/main" val="345992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572D00-5816-7276-7E7A-8FDF881E0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Ευχαριστουμε</a:t>
            </a:r>
            <a:r>
              <a:rPr lang="el-GR" dirty="0"/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E1CFE-535A-2FEE-0A8C-95756C35981D}"/>
              </a:ext>
            </a:extLst>
          </p:cNvPr>
          <p:cNvSpPr txBox="1"/>
          <p:nvPr/>
        </p:nvSpPr>
        <p:spPr>
          <a:xfrm>
            <a:off x="2895599" y="50177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n/>
              </a:rPr>
              <a:t>45o </a:t>
            </a:r>
            <a:r>
              <a:rPr lang="en-US" sz="1800" b="1" dirty="0" err="1">
                <a:ln/>
              </a:rPr>
              <a:t>Δ</a:t>
            </a:r>
            <a:r>
              <a:rPr lang="el-GR" sz="1800" b="1" dirty="0">
                <a:ln/>
              </a:rPr>
              <a:t>ΗΜΟΤΙΚΟ ΣΧΟΛΕΙΟ ΠΑΤΡΩΝ</a:t>
            </a:r>
            <a:endParaRPr lang="en-US" sz="1800" b="1" dirty="0">
              <a:ln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9B87F-E172-C033-1762-6CF17AC2127F}"/>
              </a:ext>
            </a:extLst>
          </p:cNvPr>
          <p:cNvSpPr txBox="1"/>
          <p:nvPr/>
        </p:nvSpPr>
        <p:spPr>
          <a:xfrm>
            <a:off x="2008909" y="3974956"/>
            <a:ext cx="8174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«Η εκπαίδευση χτίζει γέφυρες ανάμεσα στους ανθρώπους»</a:t>
            </a:r>
            <a:endParaRPr lang="en-US" sz="1800" b="1" dirty="0">
              <a:ln/>
              <a:solidFill>
                <a:srgbClr val="C0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8FA69D7-ED55-560C-50BD-6E7E7176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57062"/>
            <a:ext cx="2895599" cy="23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8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9E26DB-0E22-D65A-F621-02C511B0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Η ιστορία της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Sofia </a:t>
            </a:r>
            <a:r>
              <a:rPr lang="en" b="1" dirty="0" err="1">
                <a:solidFill>
                  <a:schemeClr val="accent2">
                    <a:lumMod val="50000"/>
                  </a:schemeClr>
                </a:solidFill>
              </a:rPr>
              <a:t>Corradi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307BFC-3723-C06D-F882-AF3AD7AD0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63040"/>
            <a:ext cx="10058400" cy="39319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dirty="0"/>
              <a:t>Γεννήθηκε στη Ρώμη το 1934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dirty="0"/>
              <a:t>Σπούδασε Νομική στο Πανεπιστήμιο </a:t>
            </a:r>
            <a:r>
              <a:rPr lang="en" dirty="0"/>
              <a:t>Sapienza</a:t>
            </a:r>
            <a:endParaRPr lang="el-GR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dirty="0"/>
              <a:t>Πήρε υποτροφία στις ΗΠΑ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dirty="0"/>
              <a:t>Το πτυχίο της δεν αναγνωρίστηκε όταν επέστρεψε στην Ιταλία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dirty="0"/>
              <a:t>Η προσωπική της απογοήτευση έγινε έμπνευση για μια μεγάλη</a:t>
            </a:r>
          </a:p>
          <a:p>
            <a:pPr marL="0" indent="0">
              <a:spcBef>
                <a:spcPts val="0"/>
              </a:spcBef>
              <a:buNone/>
            </a:pPr>
            <a:endParaRPr lang="el-GR" b="1" dirty="0">
              <a:solidFill>
                <a:srgbClr val="AA3067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7406028-D937-0B3E-95D2-6311A9767C7E}"/>
              </a:ext>
            </a:extLst>
          </p:cNvPr>
          <p:cNvSpPr/>
          <p:nvPr/>
        </p:nvSpPr>
        <p:spPr>
          <a:xfrm>
            <a:off x="7850777" y="2429690"/>
            <a:ext cx="22990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αλλαγή</a:t>
            </a:r>
            <a:endParaRPr lang="el-GR" sz="4400" b="1" cap="none" spc="0" dirty="0">
              <a:ln w="66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4" name="Picture 2" descr="Η Sofia Corradi, η μαμά του Erasmus κατάφερε και έκανε την Ευρώπη μια  μεγάλη τάξη - Queen.gr">
            <a:extLst>
              <a:ext uri="{FF2B5EF4-FFF2-40B4-BE49-F238E27FC236}">
                <a16:creationId xmlns:a16="http://schemas.microsoft.com/office/drawing/2014/main" id="{CCA543E7-95CE-3DAF-107E-4953DC28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2931178"/>
            <a:ext cx="4872038" cy="36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2F39996-F240-BB95-FC4B-414953C3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4" y="4758192"/>
            <a:ext cx="2457458" cy="19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3B15D0-F351-15D4-AAE5-43E888B8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Το όραμα της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</a:rPr>
              <a:t>Sofia </a:t>
            </a:r>
            <a:r>
              <a:rPr lang="en" b="1" dirty="0" err="1">
                <a:solidFill>
                  <a:schemeClr val="accent5">
                    <a:lumMod val="50000"/>
                  </a:schemeClr>
                </a:solidFill>
              </a:rPr>
              <a:t>Corradi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FEFDC2-DE61-2573-443A-88950780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8860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dirty="0"/>
              <a:t>Η </a:t>
            </a:r>
            <a:r>
              <a:rPr lang="en" dirty="0" err="1"/>
              <a:t>Corradi</a:t>
            </a:r>
            <a:r>
              <a:rPr lang="en" dirty="0"/>
              <a:t> </a:t>
            </a:r>
            <a:r>
              <a:rPr lang="el-GR" dirty="0"/>
              <a:t>υποσχέθηκε πως: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l-GR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l-GR" dirty="0"/>
          </a:p>
          <a:p>
            <a:pPr marL="0" indent="0">
              <a:spcBef>
                <a:spcPts val="0"/>
              </a:spcBef>
              <a:buNone/>
            </a:pPr>
            <a:endParaRPr lang="el-GR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dirty="0"/>
              <a:t>Έτσι ξεκίνησε ο αγώνας της για την αναγνώριση σπουδών και την ανταλλαγή φοιτητών στην Ευρώπη.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93E42-7050-9203-9597-C9681E3756D5}"/>
              </a:ext>
            </a:extLst>
          </p:cNvPr>
          <p:cNvSpPr txBox="1"/>
          <p:nvPr/>
        </p:nvSpPr>
        <p:spPr>
          <a:xfrm>
            <a:off x="4402182" y="2037806"/>
            <a:ext cx="576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«Κανένας φοιτητής δεν θα έπρεπε να νιώσει ξανά αυτή την ταπείνωση»</a:t>
            </a:r>
          </a:p>
        </p:txBody>
      </p:sp>
      <p:pic>
        <p:nvPicPr>
          <p:cNvPr id="2052" name="Picture 4" descr="Preparing secondary students for university">
            <a:extLst>
              <a:ext uri="{FF2B5EF4-FFF2-40B4-BE49-F238E27FC236}">
                <a16:creationId xmlns:a16="http://schemas.microsoft.com/office/drawing/2014/main" id="{1E8C8EAB-B41A-D3F9-3D66-04FCD1F4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11891"/>
            <a:ext cx="483870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8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D1578E-343D-F444-7FAD-7D3607FD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Η δημιουργία του 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Erasmus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F1FB3A-CA4E-E6EB-7953-7E2006B2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85913"/>
            <a:ext cx="10058400" cy="444912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/>
              <a:t>Η </a:t>
            </a:r>
            <a:r>
              <a:rPr lang="en" dirty="0"/>
              <a:t>Sofia </a:t>
            </a:r>
            <a:r>
              <a:rPr lang="en" dirty="0" err="1"/>
              <a:t>Corradi</a:t>
            </a:r>
            <a:r>
              <a:rPr lang="en" dirty="0"/>
              <a:t> </a:t>
            </a:r>
            <a:r>
              <a:rPr lang="el-GR" dirty="0"/>
              <a:t>χαρακτήριζε το </a:t>
            </a:r>
            <a:r>
              <a:rPr lang="en" dirty="0"/>
              <a:t>Erasmus </a:t>
            </a:r>
            <a:r>
              <a:rPr lang="el-GR" dirty="0"/>
              <a:t>ως: </a:t>
            </a:r>
          </a:p>
          <a:p>
            <a:pPr>
              <a:buFont typeface="Wingdings" pitchFamily="2" charset="2"/>
              <a:buChar char="§"/>
            </a:pPr>
            <a:r>
              <a:rPr lang="el-GR" dirty="0"/>
              <a:t>Πίστευε ότι η εκπαίδευση, η συνεργασία και η γνωριμία των λαών μπορούν να δημιουργήσουν μια πιο ειρηνική Ευρώπη.</a:t>
            </a:r>
          </a:p>
          <a:p>
            <a:pPr>
              <a:buFont typeface="Wingdings" pitchFamily="2" charset="2"/>
              <a:buChar char="§"/>
            </a:pPr>
            <a:r>
              <a:rPr lang="el-GR" dirty="0"/>
              <a:t>Το 1969 παρουσίασε την ιδέα της στο Ευρωπαϊκό Συνέδριο Πρυτάνεων</a:t>
            </a:r>
          </a:p>
          <a:p>
            <a:pPr>
              <a:buFont typeface="Wingdings" pitchFamily="2" charset="2"/>
              <a:buChar char="§"/>
            </a:pPr>
            <a:r>
              <a:rPr lang="el-GR" dirty="0"/>
              <a:t>Η Ευρωπαϊκή Ένωση υποστήριξε την πρότασή της</a:t>
            </a:r>
          </a:p>
          <a:p>
            <a:pPr>
              <a:buFont typeface="Wingdings" pitchFamily="2" charset="2"/>
              <a:buChar char="§"/>
            </a:pPr>
            <a:r>
              <a:rPr lang="el-GR" dirty="0"/>
              <a:t>Το 1987 δημιουργήθηκε επίσημα το </a:t>
            </a:r>
            <a:r>
              <a:rPr lang="el-GR" b="1" dirty="0">
                <a:solidFill>
                  <a:srgbClr val="C00000"/>
                </a:solidFill>
              </a:rPr>
              <a:t>πρόγραμμα </a:t>
            </a:r>
            <a:r>
              <a:rPr lang="en" b="1" dirty="0">
                <a:solidFill>
                  <a:srgbClr val="C00000"/>
                </a:solidFill>
              </a:rPr>
              <a:t>Erasmus</a:t>
            </a:r>
            <a:endParaRPr lang="el-GR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/>
              <a:t>Το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n" b="1" dirty="0">
                <a:solidFill>
                  <a:srgbClr val="C00000"/>
                </a:solidFill>
              </a:rPr>
              <a:t>Erasmus </a:t>
            </a:r>
            <a:r>
              <a:rPr lang="el-GR" dirty="0"/>
              <a:t>έγινε σύμβολο συνεργασίας και ευρωπαϊκής ενότητας</a:t>
            </a:r>
          </a:p>
          <a:p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3B9EE34-AA2A-C163-FE0E-C8BF581EDABC}"/>
              </a:ext>
            </a:extLst>
          </p:cNvPr>
          <p:cNvSpPr/>
          <p:nvPr/>
        </p:nvSpPr>
        <p:spPr>
          <a:xfrm>
            <a:off x="6096000" y="1556994"/>
            <a:ext cx="52389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«την προσωπική της ειρηνική αποστολή»</a:t>
            </a:r>
          </a:p>
        </p:txBody>
      </p:sp>
      <p:pic>
        <p:nvPicPr>
          <p:cNvPr id="1028" name="Picture 4" descr="Τιμούμε τη Sofia Corradi - IKY">
            <a:extLst>
              <a:ext uri="{FF2B5EF4-FFF2-40B4-BE49-F238E27FC236}">
                <a16:creationId xmlns:a16="http://schemas.microsoft.com/office/drawing/2014/main" id="{2AAED24B-5E8D-F203-F159-05951EE3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2" y="3208713"/>
            <a:ext cx="3378199" cy="33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379C61-8DBE-193D-084A-3DCD0AC7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97" y="5324931"/>
            <a:ext cx="1883827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8F044D-C04D-4BBE-969D-43AF604F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Τι είναι το </a:t>
            </a:r>
            <a:r>
              <a:rPr lang="en" b="1" dirty="0">
                <a:solidFill>
                  <a:srgbClr val="C00000"/>
                </a:solidFill>
              </a:rPr>
              <a:t>Erasmus+</a:t>
            </a:r>
            <a:br>
              <a:rPr lang="en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4743D1-69B3-7A69-8BE2-89BE3A04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Ευρωπαϊκό πρόγραμμα εκπαίδευσης και συνεργασίας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Ενώνει </a:t>
            </a:r>
            <a:r>
              <a:rPr lang="el-GR" b="1" dirty="0"/>
              <a:t>μαθητές</a:t>
            </a:r>
            <a:r>
              <a:rPr lang="el-GR" dirty="0"/>
              <a:t>,</a:t>
            </a:r>
            <a:r>
              <a:rPr lang="el-GR" b="1" dirty="0"/>
              <a:t> φοιτητές </a:t>
            </a:r>
            <a:r>
              <a:rPr lang="el-GR" dirty="0"/>
              <a:t>και </a:t>
            </a:r>
            <a:r>
              <a:rPr lang="el-GR" b="1" dirty="0"/>
              <a:t>εκπαιδευτικούς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Προωθεί τη </a:t>
            </a:r>
            <a:r>
              <a:rPr lang="el-GR" sz="2000" b="1" dirty="0"/>
              <a:t>γνώση</a:t>
            </a:r>
            <a:r>
              <a:rPr lang="el-GR" dirty="0"/>
              <a:t>, τις </a:t>
            </a:r>
            <a:r>
              <a:rPr lang="el-GR" b="1" dirty="0"/>
              <a:t>γλώσσες</a:t>
            </a:r>
            <a:r>
              <a:rPr lang="el-GR" dirty="0"/>
              <a:t> και τη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συνεργασία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Δημιουργεί </a:t>
            </a:r>
            <a:r>
              <a:rPr lang="el-GR" b="1" dirty="0">
                <a:solidFill>
                  <a:srgbClr val="0070C0"/>
                </a:solidFill>
              </a:rPr>
              <a:t>ευκαιρίες χωρίς σύνορα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Πάνω από 16 εκατομμύρια </a:t>
            </a:r>
            <a:r>
              <a:rPr lang="el-GR" dirty="0"/>
              <a:t>Ευρωπαίοι συμμετέχοντες</a:t>
            </a:r>
          </a:p>
        </p:txBody>
      </p:sp>
      <p:pic>
        <p:nvPicPr>
          <p:cNvPr id="4100" name="Picture 4" descr="ERASMUS Program – Department of Early Childhood Education">
            <a:extLst>
              <a:ext uri="{FF2B5EF4-FFF2-40B4-BE49-F238E27FC236}">
                <a16:creationId xmlns:a16="http://schemas.microsoft.com/office/drawing/2014/main" id="{1302CF30-16CF-CFE1-AA06-B7383D8B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190882"/>
            <a:ext cx="3937000" cy="24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λουστευμένη — Η ΕΕ | Ευρωπαϊκή Ένωση">
            <a:extLst>
              <a:ext uri="{FF2B5EF4-FFF2-40B4-BE49-F238E27FC236}">
                <a16:creationId xmlns:a16="http://schemas.microsoft.com/office/drawing/2014/main" id="{1FB65FEA-3F33-4D9A-7336-E0C56D9D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08007"/>
            <a:ext cx="3937000" cy="39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CFD4A7F-8E43-6A7E-8344-608717656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58" y="5014624"/>
            <a:ext cx="2058019" cy="16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6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8D7722-4100-CCAF-708A-BBEF96DC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400" b="1" dirty="0">
                <a:solidFill>
                  <a:schemeClr val="accent5">
                    <a:lumMod val="50000"/>
                  </a:schemeClr>
                </a:solidFill>
              </a:rPr>
              <a:t>Η συμμετοχή του σχολείου μας στο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ERASMUS-SPORT-2024-SCP:Walk around the Earth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30484E-7F68-1CD6-55CA-7407AC71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705475" cy="393192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/>
              <a:t>Στο </a:t>
            </a:r>
            <a:r>
              <a:rPr lang="en" dirty="0"/>
              <a:t>project </a:t>
            </a:r>
            <a:r>
              <a:rPr lang="el-GR" dirty="0"/>
              <a:t>συμμετείχαν τα </a:t>
            </a:r>
            <a:r>
              <a:rPr lang="en-US" dirty="0"/>
              <a:t>2</a:t>
            </a:r>
            <a:r>
              <a:rPr lang="el-GR" dirty="0"/>
              <a:t> τμήματα της ΣΤ΄ τάξης, </a:t>
            </a:r>
          </a:p>
          <a:p>
            <a:pPr>
              <a:buFont typeface="Wingdings" pitchFamily="2" charset="2"/>
              <a:buChar char="§"/>
            </a:pPr>
            <a:r>
              <a:rPr lang="el-GR" dirty="0"/>
              <a:t>Συνεργασία μέσω </a:t>
            </a:r>
            <a:r>
              <a:rPr lang="en" b="1" dirty="0"/>
              <a:t>eTwinning</a:t>
            </a:r>
            <a:r>
              <a:rPr lang="en" dirty="0"/>
              <a:t> </a:t>
            </a:r>
            <a:endParaRPr lang="el-GR" dirty="0"/>
          </a:p>
          <a:p>
            <a:pPr>
              <a:buFont typeface="Wingdings" pitchFamily="2" charset="2"/>
              <a:buChar char="§"/>
            </a:pPr>
            <a:r>
              <a:rPr lang="el-GR" dirty="0"/>
              <a:t>Συμμετοχή στο </a:t>
            </a:r>
            <a:r>
              <a:rPr lang="en-US" dirty="0"/>
              <a:t>ERASMUS-SPORT-2024-SCP</a:t>
            </a:r>
            <a:r>
              <a:rPr lang="el-GR" dirty="0"/>
              <a:t>:</a:t>
            </a:r>
            <a:r>
              <a:rPr lang="en-US" dirty="0"/>
              <a:t>Walk around the Earth</a:t>
            </a:r>
            <a:r>
              <a:rPr lang="el-GR" dirty="0"/>
              <a:t> με ομαδικές δράσεις και δημιουργικά </a:t>
            </a:r>
            <a:r>
              <a:rPr lang="en" dirty="0"/>
              <a:t>projects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dirty="0"/>
              <a:t>Οι μαθητές εργάστηκαν ομαδικά και ανέπτυξαν:</a:t>
            </a:r>
            <a:br>
              <a:rPr lang="el-GR" dirty="0"/>
            </a:br>
            <a:r>
              <a:rPr lang="el-GR" sz="2000" b="1" dirty="0"/>
              <a:t>συνεργασία, δημιουργικότητα, ευρωπαϊκή συνείδηση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56E7E7A-272C-8CD3-5ACB-1668BEE9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1994975"/>
            <a:ext cx="5222876" cy="41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D0E3D3-8008-6390-2F9D-A79921DD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</a:rPr>
              <a:t>Δράσεις των μαθητών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CA156B-841D-B3E1-21C0-562D79A8C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5941"/>
            <a:ext cx="10058400" cy="173225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✉️ </a:t>
            </a:r>
            <a:r>
              <a:rPr lang="el-GR" sz="2400" b="1" dirty="0"/>
              <a:t>Συγγραφή </a:t>
            </a:r>
            <a:r>
              <a:rPr lang="en-US" sz="2400" b="1" dirty="0" err="1"/>
              <a:t>γ</a:t>
            </a:r>
            <a:r>
              <a:rPr lang="el-GR" sz="2400" b="1" dirty="0"/>
              <a:t>ράμματος προς τη </a:t>
            </a:r>
            <a:r>
              <a:rPr lang="en-US" sz="2400" b="1" dirty="0"/>
              <a:t>Mama </a:t>
            </a:r>
            <a:r>
              <a:rPr lang="en-US" sz="2400" b="1" dirty="0">
                <a:solidFill>
                  <a:srgbClr val="C00000"/>
                </a:solidFill>
              </a:rPr>
              <a:t>Erasmus</a:t>
            </a:r>
            <a:br>
              <a:rPr lang="el-GR" sz="2400" dirty="0"/>
            </a:br>
            <a:r>
              <a:rPr lang="el-GR" sz="2400" dirty="0"/>
              <a:t>🎨 </a:t>
            </a:r>
            <a:r>
              <a:rPr lang="el-GR" sz="2400" b="1" dirty="0" err="1"/>
              <a:t>Καλλιτεχνι</a:t>
            </a:r>
            <a:r>
              <a:rPr lang="en-US" sz="2400" b="1" dirty="0" err="1"/>
              <a:t>κή</a:t>
            </a:r>
            <a:r>
              <a:rPr lang="el-GR" sz="2400" b="1" dirty="0"/>
              <a:t> δημιουργία</a:t>
            </a:r>
            <a:br>
              <a:rPr lang="el-GR" sz="2400" dirty="0"/>
            </a:br>
            <a:r>
              <a:rPr lang="el-GR" sz="2400" dirty="0"/>
              <a:t>🤝 Ομαδική εργασία</a:t>
            </a:r>
            <a:br>
              <a:rPr lang="el-GR" sz="2400" dirty="0"/>
            </a:br>
            <a:r>
              <a:rPr lang="el-GR" sz="2400" dirty="0"/>
              <a:t>🌍 Δράσεις με ευρωπαϊκό χαρακτήρα</a:t>
            </a:r>
            <a:endParaRPr lang="el-GR" dirty="0"/>
          </a:p>
        </p:txBody>
      </p:sp>
      <p:pic>
        <p:nvPicPr>
          <p:cNvPr id="6146" name="Picture 2" descr="Set of Diverse College or University Students. Vector Group of Students.  Cartoon Illustration of Students. Stock Vector - Illustration of male,  school: 66686172">
            <a:extLst>
              <a:ext uri="{FF2B5EF4-FFF2-40B4-BE49-F238E27FC236}">
                <a16:creationId xmlns:a16="http://schemas.microsoft.com/office/drawing/2014/main" id="{CFBE25F6-1CD1-A32C-95F7-297357F8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905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λλειψοειδής επεξήγηση 3">
            <a:extLst>
              <a:ext uri="{FF2B5EF4-FFF2-40B4-BE49-F238E27FC236}">
                <a16:creationId xmlns:a16="http://schemas.microsoft.com/office/drawing/2014/main" id="{69769331-32AA-7E3C-1CA1-E3B42A13036C}"/>
              </a:ext>
            </a:extLst>
          </p:cNvPr>
          <p:cNvSpPr/>
          <p:nvPr/>
        </p:nvSpPr>
        <p:spPr>
          <a:xfrm>
            <a:off x="6729413" y="3086100"/>
            <a:ext cx="3400425" cy="2600325"/>
          </a:xfrm>
          <a:prstGeom prst="wedgeEllipseCallout">
            <a:avLst>
              <a:gd name="adj1" fmla="val 60746"/>
              <a:gd name="adj2" fmla="val -6717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7C611-E0A7-D6C7-C3A3-7D182D82F94B}"/>
              </a:ext>
            </a:extLst>
          </p:cNvPr>
          <p:cNvSpPr txBox="1"/>
          <p:nvPr/>
        </p:nvSpPr>
        <p:spPr>
          <a:xfrm>
            <a:off x="7243763" y="3429000"/>
            <a:ext cx="25717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Οι μαθητές εξέφρασαν ιδέες για την ειρήνη, τη συνεργασία και την ενότητα των λαών.</a:t>
            </a: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8008F1F-F110-04F3-B4C5-4A988895B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2" y="3429000"/>
            <a:ext cx="4841966" cy="31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CD6C15D6-82D5-8EB4-431F-4EE1E6850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912" y="220193"/>
            <a:ext cx="10908175" cy="6417614"/>
          </a:xfrm>
        </p:spPr>
      </p:pic>
    </p:spTree>
    <p:extLst>
      <p:ext uri="{BB962C8B-B14F-4D97-AF65-F5344CB8AC3E}">
        <p14:creationId xmlns:p14="http://schemas.microsoft.com/office/powerpoint/2010/main" val="82264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A3349A-27FE-49CD-CC8C-D5FF7520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74106EC-4F91-53B2-8A02-920AB4062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5738"/>
            <a:ext cx="10858500" cy="6501155"/>
          </a:xfrm>
        </p:spPr>
      </p:pic>
    </p:spTree>
    <p:extLst>
      <p:ext uri="{BB962C8B-B14F-4D97-AF65-F5344CB8AC3E}">
        <p14:creationId xmlns:p14="http://schemas.microsoft.com/office/powerpoint/2010/main" val="501141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πούνι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Σαπούνι</Template>
  <TotalTime>110</TotalTime>
  <Words>310</Words>
  <Application>Microsoft Office PowerPoint</Application>
  <PresentationFormat>Ευρεία οθόνη</PresentationFormat>
  <Paragraphs>42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Garamond</vt:lpstr>
      <vt:lpstr>Wingdings</vt:lpstr>
      <vt:lpstr>Σαπούνι</vt:lpstr>
      <vt:lpstr>Παρουσίαση του PowerPoint</vt:lpstr>
      <vt:lpstr>Η ιστορία της Sofia Corradi </vt:lpstr>
      <vt:lpstr>Το όραμα της Sofia Corradi </vt:lpstr>
      <vt:lpstr>Η δημιουργία του Erasmus </vt:lpstr>
      <vt:lpstr>Τι είναι το Erasmus+ </vt:lpstr>
      <vt:lpstr>Η συμμετοχή του σχολείου μας στο ERASMUS-SPORT-2024-SCP:Walk around the Earth  </vt:lpstr>
      <vt:lpstr>Δράσεις των μαθητών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Ευχαριστουμε!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Microsoft Office User</dc:creator>
  <cp:lastModifiedBy>hp</cp:lastModifiedBy>
  <cp:revision>8</cp:revision>
  <dcterms:created xsi:type="dcterms:W3CDTF">2026-05-07T16:31:48Z</dcterms:created>
  <dcterms:modified xsi:type="dcterms:W3CDTF">2026-05-30T20:06:57Z</dcterms:modified>
</cp:coreProperties>
</file>